
<file path=[Content_Types].xml><?xml version="1.0" encoding="utf-8"?>
<Types xmlns="http://schemas.openxmlformats.org/package/2006/content-types">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
  </p:notesMasterIdLst>
  <p:sldIdLst>
    <p:sldId id="260" r:id="rId2"/>
    <p:sldId id="261" r:id="rId3"/>
  </p:sldIdLst>
  <p:sldSz cx="9906000" cy="6858000" type="A4"/>
  <p:notesSz cx="9926638" cy="6797675"/>
  <p:embeddedFontLst>
    <p:embeddedFont>
      <p:font typeface="Calibri" pitchFamily="34" charset="0"/>
      <p:regular r:id="rId5"/>
      <p:bold r:id="rId6"/>
      <p:italic r:id="rId7"/>
      <p:boldItalic r:id="rId8"/>
    </p:embeddedFont>
    <p:embeddedFont>
      <p:font typeface="Bodoni MT" pitchFamily="18" charset="0"/>
      <p:regular r:id="rId9"/>
      <p:bold r:id="rId10"/>
      <p:italic r:id="rId11"/>
      <p:boldItalic r:id="rId12"/>
    </p:embeddedFont>
  </p:embeddedFontLst>
  <p:defaultTextStyle>
    <a:defPPr>
      <a:defRPr lang="es-ES_trad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0F4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577" autoAdjust="0"/>
    <p:restoredTop sz="96441" autoAdjust="0"/>
  </p:normalViewPr>
  <p:slideViewPr>
    <p:cSldViewPr>
      <p:cViewPr>
        <p:scale>
          <a:sx n="90" d="100"/>
          <a:sy n="90" d="100"/>
        </p:scale>
        <p:origin x="-24" y="60"/>
      </p:cViewPr>
      <p:guideLst>
        <p:guide orient="horz" pos="2160"/>
        <p:guide pos="312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theme" Target="theme/theme1.xml"/><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302125" cy="339725"/>
          </a:xfrm>
          <a:prstGeom prst="rect">
            <a:avLst/>
          </a:prstGeom>
        </p:spPr>
        <p:txBody>
          <a:bodyPr vert="horz" lIns="91440" tIns="45720" rIns="91440" bIns="45720" rtlCol="0"/>
          <a:lstStyle>
            <a:lvl1pPr algn="l">
              <a:defRPr sz="1200"/>
            </a:lvl1pPr>
          </a:lstStyle>
          <a:p>
            <a:pPr>
              <a:defRPr/>
            </a:pPr>
            <a:endParaRPr lang="es-ES"/>
          </a:p>
        </p:txBody>
      </p:sp>
      <p:sp>
        <p:nvSpPr>
          <p:cNvPr id="3" name="2 Marcador de fecha"/>
          <p:cNvSpPr>
            <a:spLocks noGrp="1"/>
          </p:cNvSpPr>
          <p:nvPr>
            <p:ph type="dt" idx="1"/>
          </p:nvPr>
        </p:nvSpPr>
        <p:spPr>
          <a:xfrm>
            <a:off x="5622925" y="0"/>
            <a:ext cx="4302125" cy="339725"/>
          </a:xfrm>
          <a:prstGeom prst="rect">
            <a:avLst/>
          </a:prstGeom>
        </p:spPr>
        <p:txBody>
          <a:bodyPr vert="horz" lIns="91440" tIns="45720" rIns="91440" bIns="45720" rtlCol="0"/>
          <a:lstStyle>
            <a:lvl1pPr algn="r">
              <a:defRPr sz="1200"/>
            </a:lvl1pPr>
          </a:lstStyle>
          <a:p>
            <a:pPr>
              <a:defRPr/>
            </a:pPr>
            <a:fld id="{C65738AA-5257-4E0F-B4D1-BCFFF27555D0}" type="datetimeFigureOut">
              <a:rPr lang="es-ES"/>
              <a:pPr>
                <a:defRPr/>
              </a:pPr>
              <a:t>19/12/2017</a:t>
            </a:fld>
            <a:endParaRPr lang="es-ES"/>
          </a:p>
        </p:txBody>
      </p:sp>
      <p:sp>
        <p:nvSpPr>
          <p:cNvPr id="4" name="3 Marcador de imagen de diapositiva"/>
          <p:cNvSpPr>
            <a:spLocks noGrp="1" noRot="1" noChangeAspect="1"/>
          </p:cNvSpPr>
          <p:nvPr>
            <p:ph type="sldImg" idx="2"/>
          </p:nvPr>
        </p:nvSpPr>
        <p:spPr>
          <a:xfrm>
            <a:off x="3122613" y="509588"/>
            <a:ext cx="3681412" cy="2549525"/>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992188" y="3228975"/>
            <a:ext cx="7942262" cy="3059113"/>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6456363"/>
            <a:ext cx="4302125" cy="339725"/>
          </a:xfrm>
          <a:prstGeom prst="rect">
            <a:avLst/>
          </a:prstGeom>
        </p:spPr>
        <p:txBody>
          <a:bodyPr vert="horz" lIns="91440" tIns="45720" rIns="91440" bIns="45720" rtlCol="0" anchor="b"/>
          <a:lstStyle>
            <a:lvl1pPr algn="l">
              <a:defRPr sz="1200"/>
            </a:lvl1pPr>
          </a:lstStyle>
          <a:p>
            <a:pPr>
              <a:defRPr/>
            </a:pPr>
            <a:endParaRPr lang="es-ES"/>
          </a:p>
        </p:txBody>
      </p:sp>
      <p:sp>
        <p:nvSpPr>
          <p:cNvPr id="7" name="6 Marcador de número de diapositiva"/>
          <p:cNvSpPr>
            <a:spLocks noGrp="1"/>
          </p:cNvSpPr>
          <p:nvPr>
            <p:ph type="sldNum" sz="quarter" idx="5"/>
          </p:nvPr>
        </p:nvSpPr>
        <p:spPr>
          <a:xfrm>
            <a:off x="5622925" y="6456363"/>
            <a:ext cx="4302125" cy="339725"/>
          </a:xfrm>
          <a:prstGeom prst="rect">
            <a:avLst/>
          </a:prstGeom>
        </p:spPr>
        <p:txBody>
          <a:bodyPr vert="horz" lIns="91440" tIns="45720" rIns="91440" bIns="45720" rtlCol="0" anchor="b"/>
          <a:lstStyle>
            <a:lvl1pPr algn="r">
              <a:defRPr sz="1200"/>
            </a:lvl1pPr>
          </a:lstStyle>
          <a:p>
            <a:pPr>
              <a:defRPr/>
            </a:pPr>
            <a:fld id="{01953ED1-4C2B-4D73-959A-8C6D1449EDB7}" type="slidenum">
              <a:rPr lang="es-ES"/>
              <a:pPr>
                <a:defRPr/>
              </a:pPr>
              <a:t>‹Nº›</a:t>
            </a:fld>
            <a:endParaRPr lang="es-ES"/>
          </a:p>
        </p:txBody>
      </p:sp>
    </p:spTree>
    <p:extLst>
      <p:ext uri="{BB962C8B-B14F-4D97-AF65-F5344CB8AC3E}">
        <p14:creationId xmlns="" xmlns:p14="http://schemas.microsoft.com/office/powerpoint/2010/main" val="29422618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12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512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FC0F9-78EC-40D5-AA1C-BCF25E1E1DB5}" type="slidenum">
              <a:rPr lang="es-ES" smtClean="0"/>
              <a:pPr/>
              <a:t>2</a:t>
            </a:fld>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275850"/>
            <a:ext cx="7594600" cy="71438"/>
          </a:xfrm>
          <a:prstGeom prst="rect">
            <a:avLst/>
          </a:prstGeom>
          <a:solidFill>
            <a:srgbClr val="C9003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fontAlgn="auto">
              <a:spcBef>
                <a:spcPts val="0"/>
              </a:spcBef>
              <a:spcAft>
                <a:spcPts val="0"/>
              </a:spcAft>
              <a:defRPr/>
            </a:pPr>
            <a:endParaRPr lang="es-ES_tradnl"/>
          </a:p>
        </p:txBody>
      </p:sp>
      <p:sp>
        <p:nvSpPr>
          <p:cNvPr id="2055" name="TextBox 25"/>
          <p:cNvSpPr txBox="1">
            <a:spLocks noChangeArrowheads="1"/>
          </p:cNvSpPr>
          <p:nvPr/>
        </p:nvSpPr>
        <p:spPr bwMode="auto">
          <a:xfrm>
            <a:off x="122238" y="151274"/>
            <a:ext cx="5673725" cy="320590"/>
          </a:xfrm>
          <a:prstGeom prst="rect">
            <a:avLst/>
          </a:prstGeom>
          <a:solidFill>
            <a:schemeClr val="bg1"/>
          </a:solidFill>
          <a:ln w="6350">
            <a:solidFill>
              <a:srgbClr val="C90039"/>
            </a:solidFill>
            <a:miter lim="800000"/>
            <a:headEnd/>
            <a:tailEnd/>
          </a:ln>
        </p:spPr>
        <p:txBody>
          <a:bodyPr lIns="91429" tIns="45715" rIns="91429" bIns="45715" anchor="ctr">
            <a:spAutoFit/>
          </a:bodyPr>
          <a:lstStyle/>
          <a:p>
            <a:pPr>
              <a:lnSpc>
                <a:spcPts val="1800"/>
              </a:lnSpc>
            </a:pPr>
            <a:r>
              <a:rPr lang="es-ES" sz="1400" b="1" dirty="0" smtClean="0">
                <a:solidFill>
                  <a:srgbClr val="C00000"/>
                </a:solidFill>
                <a:latin typeface="Bodoni MT" pitchFamily="18" charset="0"/>
                <a:cs typeface="Times New Roman" pitchFamily="18" charset="0"/>
              </a:rPr>
              <a:t>ESPAÑA EMPRENDE </a:t>
            </a:r>
            <a:r>
              <a:rPr lang="es-ES" sz="1400" b="1" dirty="0">
                <a:solidFill>
                  <a:srgbClr val="C00000"/>
                </a:solidFill>
                <a:latin typeface="Bodoni MT" pitchFamily="18" charset="0"/>
                <a:cs typeface="Times New Roman" pitchFamily="18" charset="0"/>
              </a:rPr>
              <a:t>2017</a:t>
            </a:r>
            <a:endParaRPr lang="es-ES_tradnl" sz="1400" b="1" dirty="0">
              <a:solidFill>
                <a:srgbClr val="C00000"/>
              </a:solidFill>
              <a:latin typeface="Bodoni MT" pitchFamily="18" charset="0"/>
              <a:cs typeface="Times New Roman" pitchFamily="18" charset="0"/>
            </a:endParaRPr>
          </a:p>
        </p:txBody>
      </p:sp>
      <p:sp>
        <p:nvSpPr>
          <p:cNvPr id="3" name="CuadroTexto 2"/>
          <p:cNvSpPr txBox="1"/>
          <p:nvPr/>
        </p:nvSpPr>
        <p:spPr>
          <a:xfrm>
            <a:off x="4808984" y="1440353"/>
            <a:ext cx="4896544" cy="4524315"/>
          </a:xfrm>
          <a:prstGeom prst="rect">
            <a:avLst/>
          </a:prstGeom>
          <a:solidFill>
            <a:srgbClr val="800000"/>
          </a:solidFill>
        </p:spPr>
        <p:txBody>
          <a:bodyPr wrap="square" rtlCol="0">
            <a:spAutoFit/>
          </a:bodyPr>
          <a:lstStyle/>
          <a:p>
            <a:r>
              <a:rPr lang="es-ES" sz="1200" b="1" dirty="0">
                <a:solidFill>
                  <a:schemeClr val="bg1"/>
                </a:solidFill>
              </a:rPr>
              <a:t>Lugar: </a:t>
            </a:r>
            <a:r>
              <a:rPr lang="es-ES" sz="1200" b="1" dirty="0" smtClean="0">
                <a:solidFill>
                  <a:schemeClr val="bg1"/>
                </a:solidFill>
              </a:rPr>
              <a:t>CANAL CÚBICO</a:t>
            </a:r>
          </a:p>
          <a:p>
            <a:r>
              <a:rPr lang="es-ES" sz="1200" dirty="0" smtClean="0">
                <a:solidFill>
                  <a:schemeClr val="bg1"/>
                </a:solidFill>
              </a:rPr>
              <a:t>C/ Madre de Dios, 13 – Bajo - 06002 BADAJOZ</a:t>
            </a:r>
          </a:p>
          <a:p>
            <a:endParaRPr lang="es-ES" sz="1100" dirty="0" smtClean="0">
              <a:solidFill>
                <a:schemeClr val="bg1"/>
              </a:solidFill>
            </a:endParaRPr>
          </a:p>
          <a:p>
            <a:r>
              <a:rPr lang="es-ES" sz="1100" b="1" dirty="0" smtClean="0">
                <a:solidFill>
                  <a:schemeClr val="bg1"/>
                </a:solidFill>
              </a:rPr>
              <a:t>Fechas: 18, 19, 20 y 21 de diciembre de 2017.</a:t>
            </a:r>
          </a:p>
          <a:p>
            <a:r>
              <a:rPr lang="es-ES" sz="1100" b="1" dirty="0" err="1" smtClean="0">
                <a:solidFill>
                  <a:schemeClr val="bg1"/>
                </a:solidFill>
              </a:rPr>
              <a:t>Horarío</a:t>
            </a:r>
            <a:r>
              <a:rPr lang="es-ES" sz="1100" b="1" dirty="0" smtClean="0">
                <a:solidFill>
                  <a:schemeClr val="bg1"/>
                </a:solidFill>
              </a:rPr>
              <a:t>: </a:t>
            </a:r>
            <a:r>
              <a:rPr lang="es-ES" sz="1100" dirty="0" smtClean="0">
                <a:solidFill>
                  <a:schemeClr val="bg1"/>
                </a:solidFill>
              </a:rPr>
              <a:t>08:00 </a:t>
            </a:r>
            <a:r>
              <a:rPr lang="es-ES" sz="1100" dirty="0">
                <a:solidFill>
                  <a:schemeClr val="bg1"/>
                </a:solidFill>
              </a:rPr>
              <a:t>a </a:t>
            </a:r>
            <a:r>
              <a:rPr lang="es-ES" sz="1100" dirty="0" smtClean="0">
                <a:solidFill>
                  <a:schemeClr val="bg1"/>
                </a:solidFill>
              </a:rPr>
              <a:t>10:00.</a:t>
            </a:r>
          </a:p>
          <a:p>
            <a:endParaRPr lang="es-ES" sz="1100" dirty="0">
              <a:solidFill>
                <a:schemeClr val="bg1"/>
              </a:solidFill>
            </a:endParaRPr>
          </a:p>
          <a:p>
            <a:endParaRPr lang="es-ES" sz="1100" dirty="0" smtClean="0">
              <a:solidFill>
                <a:schemeClr val="bg1"/>
              </a:solidFill>
            </a:endParaRPr>
          </a:p>
          <a:p>
            <a:r>
              <a:rPr lang="es-ES" sz="1100" b="1" dirty="0" smtClean="0">
                <a:solidFill>
                  <a:schemeClr val="bg1"/>
                </a:solidFill>
              </a:rPr>
              <a:t>Objetivos:</a:t>
            </a:r>
          </a:p>
          <a:p>
            <a:pPr algn="just"/>
            <a:r>
              <a:rPr lang="es-ES" sz="1100" dirty="0">
                <a:solidFill>
                  <a:schemeClr val="bg1"/>
                </a:solidFill>
              </a:rPr>
              <a:t>Uno de los conceptos que más escuchamos en marketing digital es SEO. También escuchamos hablar de SEM y, para una oreja inexperta, es increíble cómo los dos conceptos se pueden confundir. Aunque tienen puntos en común, son muy diferentes</a:t>
            </a:r>
            <a:r>
              <a:rPr lang="es-ES" sz="1100" dirty="0" smtClean="0">
                <a:solidFill>
                  <a:schemeClr val="bg1"/>
                </a:solidFill>
              </a:rPr>
              <a:t>.</a:t>
            </a:r>
            <a:endParaRPr lang="es-ES" sz="1100" dirty="0">
              <a:solidFill>
                <a:schemeClr val="bg1"/>
              </a:solidFill>
            </a:endParaRPr>
          </a:p>
          <a:p>
            <a:pPr algn="just"/>
            <a:r>
              <a:rPr lang="es-ES" sz="1100" dirty="0">
                <a:solidFill>
                  <a:schemeClr val="bg1"/>
                </a:solidFill>
              </a:rPr>
              <a:t/>
            </a:r>
            <a:br>
              <a:rPr lang="es-ES" sz="1100" dirty="0">
                <a:solidFill>
                  <a:schemeClr val="bg1"/>
                </a:solidFill>
              </a:rPr>
            </a:br>
            <a:r>
              <a:rPr lang="es-ES" sz="1100" dirty="0">
                <a:solidFill>
                  <a:schemeClr val="bg1"/>
                </a:solidFill>
              </a:rPr>
              <a:t>El objetivo de </a:t>
            </a:r>
            <a:r>
              <a:rPr lang="es-ES" sz="1100" dirty="0" smtClean="0">
                <a:solidFill>
                  <a:schemeClr val="bg1"/>
                </a:solidFill>
              </a:rPr>
              <a:t>este </a:t>
            </a:r>
            <a:r>
              <a:rPr lang="es-ES" sz="1100" dirty="0">
                <a:solidFill>
                  <a:schemeClr val="bg1"/>
                </a:solidFill>
              </a:rPr>
              <a:t>taller </a:t>
            </a:r>
            <a:r>
              <a:rPr lang="es-ES" sz="1100" dirty="0" smtClean="0">
                <a:solidFill>
                  <a:schemeClr val="bg1"/>
                </a:solidFill>
              </a:rPr>
              <a:t>es tener absolutamente claros ambos conceptos, que pueden ayudar a resolver la vieja ^polémica” de qué diferencia el </a:t>
            </a:r>
            <a:r>
              <a:rPr lang="es-ES" sz="1100" dirty="0" err="1" smtClean="0">
                <a:solidFill>
                  <a:schemeClr val="bg1"/>
                </a:solidFill>
              </a:rPr>
              <a:t>márketing</a:t>
            </a:r>
            <a:r>
              <a:rPr lang="es-ES" sz="1100" dirty="0" smtClean="0">
                <a:solidFill>
                  <a:schemeClr val="bg1"/>
                </a:solidFill>
              </a:rPr>
              <a:t> de la publicidad, y viceversa.</a:t>
            </a:r>
          </a:p>
          <a:p>
            <a:pPr algn="just"/>
            <a:endParaRPr lang="es-ES" sz="1100" dirty="0" smtClean="0">
              <a:solidFill>
                <a:schemeClr val="bg1"/>
              </a:solidFill>
            </a:endParaRPr>
          </a:p>
          <a:p>
            <a:pPr algn="just"/>
            <a:endParaRPr lang="es-ES" sz="1100" dirty="0" smtClean="0">
              <a:solidFill>
                <a:schemeClr val="bg1"/>
              </a:solidFill>
            </a:endParaRPr>
          </a:p>
          <a:p>
            <a:pPr algn="just"/>
            <a:endParaRPr lang="es-ES" sz="1100" dirty="0" smtClean="0">
              <a:solidFill>
                <a:schemeClr val="bg1"/>
              </a:solidFill>
            </a:endParaRPr>
          </a:p>
          <a:p>
            <a:pPr algn="just"/>
            <a:endParaRPr lang="es-ES" sz="1100" dirty="0" smtClean="0">
              <a:solidFill>
                <a:schemeClr val="bg1"/>
              </a:solidFill>
            </a:endParaRPr>
          </a:p>
          <a:p>
            <a:r>
              <a:rPr lang="es-ES" sz="1100" dirty="0" smtClean="0">
                <a:solidFill>
                  <a:schemeClr val="bg1"/>
                </a:solidFill>
              </a:rPr>
              <a:t>Coste: Gratuito</a:t>
            </a:r>
          </a:p>
          <a:p>
            <a:endParaRPr lang="es-ES" sz="1100" dirty="0" smtClean="0">
              <a:solidFill>
                <a:schemeClr val="bg1"/>
              </a:solidFill>
            </a:endParaRPr>
          </a:p>
          <a:p>
            <a:r>
              <a:rPr lang="es-ES" sz="1100" b="1" dirty="0" smtClean="0">
                <a:solidFill>
                  <a:schemeClr val="bg1"/>
                </a:solidFill>
              </a:rPr>
              <a:t>Más Información:</a:t>
            </a:r>
          </a:p>
          <a:p>
            <a:r>
              <a:rPr lang="es-ES" sz="1100" dirty="0" smtClean="0">
                <a:solidFill>
                  <a:schemeClr val="bg1"/>
                </a:solidFill>
              </a:rPr>
              <a:t>Telf.: 924 23 46 00 </a:t>
            </a:r>
          </a:p>
          <a:p>
            <a:r>
              <a:rPr lang="es-ES" sz="1100" dirty="0" smtClean="0">
                <a:solidFill>
                  <a:schemeClr val="bg1"/>
                </a:solidFill>
              </a:rPr>
              <a:t>administracion4@camarabadajoz.org</a:t>
            </a:r>
          </a:p>
          <a:p>
            <a:r>
              <a:rPr lang="es-ES" sz="1100" dirty="0" err="1" smtClean="0">
                <a:solidFill>
                  <a:schemeClr val="bg1"/>
                </a:solidFill>
              </a:rPr>
              <a:t>www.camarabadajoz.es</a:t>
            </a:r>
            <a:endParaRPr lang="es-ES" sz="1100" dirty="0">
              <a:solidFill>
                <a:schemeClr val="bg1"/>
              </a:solidFill>
            </a:endParaRPr>
          </a:p>
        </p:txBody>
      </p:sp>
      <p:sp>
        <p:nvSpPr>
          <p:cNvPr id="4" name="CuadroTexto 3"/>
          <p:cNvSpPr txBox="1"/>
          <p:nvPr/>
        </p:nvSpPr>
        <p:spPr>
          <a:xfrm>
            <a:off x="4808984" y="694437"/>
            <a:ext cx="4896544" cy="707886"/>
          </a:xfrm>
          <a:prstGeom prst="rect">
            <a:avLst/>
          </a:prstGeom>
          <a:solidFill>
            <a:schemeClr val="bg1"/>
          </a:solidFill>
        </p:spPr>
        <p:txBody>
          <a:bodyPr wrap="square" rtlCol="0">
            <a:spAutoFit/>
          </a:bodyPr>
          <a:lstStyle/>
          <a:p>
            <a:pPr algn="ctr"/>
            <a:r>
              <a:rPr lang="es-ES" sz="2000" dirty="0" smtClean="0">
                <a:solidFill>
                  <a:schemeClr val="tx2"/>
                </a:solidFill>
              </a:rPr>
              <a:t>12 de </a:t>
            </a:r>
            <a:r>
              <a:rPr lang="es-ES" sz="2000" dirty="0">
                <a:solidFill>
                  <a:schemeClr val="tx2"/>
                </a:solidFill>
              </a:rPr>
              <a:t>D</a:t>
            </a:r>
            <a:r>
              <a:rPr lang="es-ES" sz="2000" dirty="0" smtClean="0">
                <a:solidFill>
                  <a:schemeClr val="tx2"/>
                </a:solidFill>
              </a:rPr>
              <a:t>iciembre de 2017</a:t>
            </a:r>
          </a:p>
          <a:p>
            <a:pPr algn="ctr"/>
            <a:r>
              <a:rPr lang="es-ES" sz="2000" dirty="0" smtClean="0">
                <a:solidFill>
                  <a:schemeClr val="accent2">
                    <a:lumMod val="75000"/>
                  </a:schemeClr>
                </a:solidFill>
              </a:rPr>
              <a:t>Taller para empresas y emprendedores</a:t>
            </a:r>
          </a:p>
        </p:txBody>
      </p:sp>
      <p:sp>
        <p:nvSpPr>
          <p:cNvPr id="9" name="Rectangle 8"/>
          <p:cNvSpPr/>
          <p:nvPr/>
        </p:nvSpPr>
        <p:spPr>
          <a:xfrm>
            <a:off x="200472" y="5013176"/>
            <a:ext cx="4464496" cy="93610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a:solidFill>
                  <a:srgbClr val="953735"/>
                </a:solidFill>
              </a:rPr>
              <a:t>Taller: </a:t>
            </a:r>
            <a:r>
              <a:rPr lang="es-ES" b="1" dirty="0" smtClean="0">
                <a:solidFill>
                  <a:srgbClr val="953735"/>
                </a:solidFill>
              </a:rPr>
              <a:t>SEO y SEM: POSICIONAMIENTO Y </a:t>
            </a:r>
            <a:r>
              <a:rPr lang="es-ES" b="1" smtClean="0">
                <a:solidFill>
                  <a:srgbClr val="953735"/>
                </a:solidFill>
              </a:rPr>
              <a:t>VIRALIDAD </a:t>
            </a:r>
            <a:r>
              <a:rPr lang="es-ES" b="1" smtClean="0">
                <a:solidFill>
                  <a:srgbClr val="953735"/>
                </a:solidFill>
              </a:rPr>
              <a:t>EN </a:t>
            </a:r>
            <a:r>
              <a:rPr lang="es-ES" b="1" dirty="0" smtClean="0">
                <a:solidFill>
                  <a:srgbClr val="953735"/>
                </a:solidFill>
              </a:rPr>
              <a:t>INTERNET</a:t>
            </a:r>
            <a:endParaRPr lang="es-ES" b="1" dirty="0">
              <a:solidFill>
                <a:srgbClr val="953735"/>
              </a:solidFill>
            </a:endParaRPr>
          </a:p>
        </p:txBody>
      </p:sp>
      <p:pic>
        <p:nvPicPr>
          <p:cNvPr id="15" name="Imagen 14" descr="logo-vector-camara-de-comercio-de-espana.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53797" y="6034474"/>
            <a:ext cx="1647275" cy="836711"/>
          </a:xfrm>
          <a:prstGeom prst="rect">
            <a:avLst/>
          </a:prstGeom>
        </p:spPr>
      </p:pic>
      <p:pic>
        <p:nvPicPr>
          <p:cNvPr id="16" name="11 Imagen" descr="010 Camara de Badajoz - CMYK-150.jpg"/>
          <p:cNvPicPr>
            <a:picLocks noChangeAspect="1"/>
          </p:cNvPicPr>
          <p:nvPr/>
        </p:nvPicPr>
        <p:blipFill>
          <a:blip r:embed="rId3"/>
          <a:stretch>
            <a:fillRect/>
          </a:stretch>
        </p:blipFill>
        <p:spPr>
          <a:xfrm>
            <a:off x="6969224" y="6237312"/>
            <a:ext cx="1440160" cy="456731"/>
          </a:xfrm>
          <a:prstGeom prst="rect">
            <a:avLst/>
          </a:prstGeom>
        </p:spPr>
      </p:pic>
      <p:pic>
        <p:nvPicPr>
          <p:cNvPr id="17" name="Imagen 16" descr="FSE_horizontal_izda_color_(PANTONE).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88504" y="6093296"/>
            <a:ext cx="2685981" cy="675568"/>
          </a:xfrm>
          <a:prstGeom prst="rect">
            <a:avLst/>
          </a:prstGeom>
        </p:spPr>
      </p:pic>
      <p:pic>
        <p:nvPicPr>
          <p:cNvPr id="18" name="Imagen 17" descr="logo_espana_emprende.jp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761312" y="0"/>
            <a:ext cx="1424214" cy="709734"/>
          </a:xfrm>
          <a:prstGeom prst="rect">
            <a:avLst/>
          </a:prstGeom>
        </p:spPr>
      </p:pic>
      <p:sp>
        <p:nvSpPr>
          <p:cNvPr id="19" name="CuadroTexto 18"/>
          <p:cNvSpPr txBox="1"/>
          <p:nvPr/>
        </p:nvSpPr>
        <p:spPr>
          <a:xfrm>
            <a:off x="0" y="620688"/>
            <a:ext cx="4896544" cy="400110"/>
          </a:xfrm>
          <a:prstGeom prst="rect">
            <a:avLst/>
          </a:prstGeom>
          <a:solidFill>
            <a:schemeClr val="bg1"/>
          </a:solidFill>
        </p:spPr>
        <p:txBody>
          <a:bodyPr wrap="square" rtlCol="0">
            <a:spAutoFit/>
          </a:bodyPr>
          <a:lstStyle/>
          <a:p>
            <a:pPr algn="ctr"/>
            <a:r>
              <a:rPr lang="es-ES" sz="2000" b="1" dirty="0" smtClean="0">
                <a:solidFill>
                  <a:schemeClr val="accent2">
                    <a:lumMod val="75000"/>
                  </a:schemeClr>
                </a:solidFill>
              </a:rPr>
              <a:t>BADAJOZ</a:t>
            </a:r>
          </a:p>
        </p:txBody>
      </p:sp>
      <p:pic>
        <p:nvPicPr>
          <p:cNvPr id="1026" name="Picture 2"/>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496616" y="2708920"/>
            <a:ext cx="1972158" cy="184594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033698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AutoShape 13" descr="data:image/jpeg;base64,/9j/4AAQSkZJRgABAQAAAQABAAD/2wCEAAkGBhMSDxISExMUEBQPFhEVEBIVFhgVERAVGhMVGhMUGBgXGyYeGRskHBUWIjcgLyg1LC4sFR49NTAsNTIrMDUBCQoKDgwOFA8NFSsYFSQqNSw1NTM1KzUpMDU1KSk1NikpKSkpNik1KTUpLTUpKSwpKSkpKSkuLCkpKSkpKSkpKf/AABEIAE0A8AMBIgACEQEDEQH/xAAcAAEAAQUBAQAAAAAAAAAAAAAABQECAwQGBwj/xABEEAACAQMCAgUHCAYKAwAAAAABAgMABBEFEiExBhMiQVEHQlJhcZGSFCMyM3KBstIXNVNzodMWGDR0gpOxs8HRFSRi/8QAGgEBAAIDAQAAAAAAAAAAAAAAAAECAwQGBf/EACgRAQABAgQCCwAAAAAAAAAAAAABAgMEERMxUcEFEhQVITJBUnGBkf/aAAwDAQACEQMRAD8A9xpSlApSlApSlApSlApStfULgpDI4xlEdhnlkKSM+6iJnKM5bFK8nHlVu/Qg+F/z1X9Kt36EHwv+esWrS8zvXD8Z/Hq9K8nPlWu/Qg+F/wA9epWkpaNGPNlUnHLJANXprirZtYfF28Rnp+jNSlKs2ileL9M/LNe2mo3NtHHbskDhULq5cgop4kOBzJ7qhf0/6h+ytfgk/mUH0FSvn39P+ofsrX4JP5lep+S/pdNqNk08yxo6zSRgRghcKFI+kSc8aDr6UpQKUpQKUpQKUpQKUpQKUpQKUpQKUpQKUpQK0ta/s0/7qX8DVu1pa1/Zp/3Uv4GqJUueWfh4COVVqg5VWtJwajcj7DX0Fp31MX2E/CK+fW5H2GvoLTvqYvsJ+EVms7y97obe59c2zSlK2HQvlryo/rq+/eL/ALSVy9dR5Uf11ffvF/2krl6skr6C8gP6qf8AvM34Ur59r6C8gP6qf+8zfhSolD0ulKVAUpSgUpSgUpSgUpSgUpSgUqmarmgUpmmaBSqZquaBWK6txJG6HOHVlOOeCCDj31lpRExn4S4seSm19Of4l/JT9FNr6c/xL+Su0qmap1KeDU7Dh/ZDjD5KbT05/iX8ldjBEFVVHJQAM88AYq+mamKYjZmtWLdrPTpyKVTNVzVmZwOveRiyu7qW5kkuFedgzhHQICFA4AoTyHjWh/V/0/8Aa3f+Yn8uvTM0zQeZ/wBX/T/2t3/mJ/LrseiHRGHTrcwQtIyM7SEyEM2WAB4qo4cKnM1TNBWlKUClKZoFKZqmaCtKUoFKUoFcv0n1GaS5gsLeQwNOryzzgAvFCpx2M8NzNwz3YrqK4rpXctZajb6gys1uYntrllBYwgvvSQgebk/w9lBnexfTUuLt7y4uoY4XPUztvIkBUqQ3dniOXnVH3ulailt8uW8kNyidbJakD5IVxuaFU7sDI3ZycffUVrt3Dqd9LFaT9cJLCZewT1fW78oDngCRwzUrB5R4WsChJF6E6o2e09e0+3aAExkqTxz3DnQQGr9LLh5J7qG5eFYrewuIbckNFI0uA8RUjjnjy8DUn0m1y4Q6syyyRGC3sHiQNwhd27ePXwx765fUNPhtmuIJSBcW9np4tdpzMLkZPzWOJOT3d1SXSCdjHq/XECY2WlGUcARJ5/D7R/jUCa1eCe20y5uV1CeZ+piKKzqTCxdCzAr48vfWfovfXC6hJZPcyXUb2yTb2x1tu7bQV3Af/XD7vXmE1WfTF0m9WyaMyvBA04jLEDbIgGSeyp3OeHf4VJ9Boxp921pJjZfKk9pcHG6TCDfCzd5XmB7fGpGp0I6cyzadeRSyMbmCCeWKQntunVsQwPirfwI9dSOlahcXi2los8kWLWK4vLhSOvcucRxqxHZJ4knwxXLLorHQba9g+tto7hJccest3MiyA+O3cT76ltC1EWElldygi2vbK3hkmHFYZY/obscgR/z4UHR6Dd3FrfmwuJWuo5YzLaTv9b2TiSNz5xGc5/74R+pwXFxrU1vHeT2qpbRyoEbKB9yrxQ8CONb9jepfarHPAesgsYZUMw+rkllK5RT521VySO81H3OsRW3SC4klYqvyONRhWdmbepCgKCScA8KCO1XpNcyWJiklaC5tL6C2uZYT1e9GJAk4YABB5csjurt+jGk9QJf/AHJb3ey4Mr7zEAPojBxxJJ93hXnGq2jNZz3dxGY11HULV+rcYKW6HALjuyuc+qu/6GyaeFmj0/ZsVleXq9xTewwBuPDOE5A8OHLNBzL20tzqWpRnULizW3a36lUl2p20Yt2WPIbRwHjWfX9dl0u+kkkeWa2uoXNujMziKdAPmxknAbh8XqqInfTP/L6mdQaHsPamDeTuyEJkCheJ5Jkd/Ct/pakmq3D29s+1dOjExI5tdMMwxH0SFDewk5oMt9oV5HpImkvbpJoYpZpQsjZaRgpVGJOdqBcYHeWrQ1a3uLfRTeC+upHnjtGAaQ/NFmUvtIPI5A9gqck6Sre9H7ifI39RKs4BHYkVcMD4Z5+wio3pdKP6LwnIwYrLByME9jhQbGmahcRT6nZNcSXKW1uZIp2I62Fyh7BdfO7/APBWp0as5JLBbttRuXka2uGaAzHAbY21hg7gVwDVdIC6eNQ0+XA3x3FxaTkDdcR9W25WbznT/TPqrQ6GSaatipQxfLpLS5WTbkvjY7MXxwXgo7Rxw4UEj0R8ou3SZXnYvcWYAw5JefeT1B48TknB9nsqT8n+vONHa6uZHkMbXLSM7EthGOFG7lywBUf0Y6ERXMOlXhIzBEvWL3TbSTCT9lv+PCoHSp+u0q109HCtqN3cq5GCVhSVnkbHf5ox35oOw6L9JZLvSLh3ZkniW5WQjsujbGeNh4dllx7K5/TtQvbbTbbU/lUt1GQpu7eXD9guVLRseII4d/8A1WWeF9OvLiOafrl1O0nfrGRIvnYY24bUwPoeA45HhUfZ64tzoltplt8/czqqSKoJW3TrCzNI3JeA5UHZdG795NW1FTI7xolo0KliUQOhJKqTgZwK52+1WddL1aQTzb4b2VIn6xt0aCSPCKc8FwTwrbsNWg07V71LmQQJJBadS78FdYoypwe8+r1GoF9RWbQtWlBwJL2RgDwIDPEVBHccEcKDq+iN9PHqU9k9w93GkEcweTjLC5Kgxsw55zy9XtrY1npkYtYtbUfVspWc9yyS/UAnuPY+/rKjOhrJpt1NZylVjuAbm1uGwDKgXMkbv5xQcfYD6qhf6PTXtld6ktwY/lLPcJDsQ5WBm+T/ADh7SkBTyOMmg9epUZ0a1pbuzguFx86ilscg3J1+5gak6BVGXPA8c1WlBjhtkT6Kqv2QB/pT5Ou7ftXd6WBu9/OslKDEbRN2/Yu70to3e/nVHs4zklEO7G7Kg7scs8ONZqUGuNOiAIEcYDYyNi4PhnhxrIYFOMqp2/R4Ds8McPDhwrJSgxpbqF2hVC8eyAAvHnw5U+Trt2bV28tuBtx4Y5VkpQWxxhRhQFA5ADAH3Cq7RnOOPj31WlBQqDz41RIwOQAz4DFXUoMTWyE5KqSeZwMmrkiAzgAZ4nAxk+ur6UFggXBG0YPMYGD7aGFcbdox4YGPdV9KDHJbq30lVsZAyAcZ58/GsaadEOUcYyCDhFGQeY5cq2KUFkcQUBVAUDkAMAfcKsitEXG1FXHLCgY91ZqUFkkKtzUNjlkA499EhVeSgewAVfSgw3FlG5BdEcrxUsobafEZHCqtaoQQUUgnJBAwT4keNZaUGNrdTjKqdv0eA7PDHDw4VcsYAwAAPDHD3VdSgsjiCjCgKPADA9fKr6UoP//Z"/>
          <p:cNvSpPr>
            <a:spLocks noChangeAspect="1" noChangeArrowheads="1"/>
          </p:cNvSpPr>
          <p:nvPr/>
        </p:nvSpPr>
        <p:spPr bwMode="auto">
          <a:xfrm>
            <a:off x="122238" y="-144463"/>
            <a:ext cx="304800" cy="304801"/>
          </a:xfrm>
          <a:prstGeom prst="rect">
            <a:avLst/>
          </a:prstGeom>
          <a:noFill/>
          <a:ln w="9525">
            <a:noFill/>
            <a:miter lim="800000"/>
            <a:headEnd/>
            <a:tailEnd/>
          </a:ln>
        </p:spPr>
        <p:txBody>
          <a:bodyPr/>
          <a:lstStyle/>
          <a:p>
            <a:endParaRPr lang="es-ES"/>
          </a:p>
        </p:txBody>
      </p:sp>
      <p:sp>
        <p:nvSpPr>
          <p:cNvPr id="17" name="CuadroTexto 16"/>
          <p:cNvSpPr txBox="1"/>
          <p:nvPr/>
        </p:nvSpPr>
        <p:spPr>
          <a:xfrm>
            <a:off x="416496" y="908720"/>
            <a:ext cx="4896544" cy="6309420"/>
          </a:xfrm>
          <a:prstGeom prst="rect">
            <a:avLst/>
          </a:prstGeom>
          <a:solidFill>
            <a:srgbClr val="FFFFFF"/>
          </a:solidFill>
        </p:spPr>
        <p:txBody>
          <a:bodyPr wrap="square" rtlCol="0">
            <a:spAutoFit/>
          </a:bodyPr>
          <a:lstStyle/>
          <a:p>
            <a:endParaRPr lang="es-ES" sz="1200" b="1" dirty="0">
              <a:solidFill>
                <a:srgbClr val="800000"/>
              </a:solidFill>
            </a:endParaRPr>
          </a:p>
          <a:p>
            <a:r>
              <a:rPr lang="es-ES" sz="1400" b="1" dirty="0" smtClean="0">
                <a:solidFill>
                  <a:srgbClr val="800000"/>
                </a:solidFill>
              </a:rPr>
              <a:t>CONTENIDOS</a:t>
            </a:r>
          </a:p>
          <a:p>
            <a:endParaRPr lang="es-ES" sz="1400" dirty="0">
              <a:solidFill>
                <a:srgbClr val="000000"/>
              </a:solidFill>
            </a:endParaRPr>
          </a:p>
          <a:p>
            <a:endParaRPr lang="es-ES" sz="1400" dirty="0" smtClean="0"/>
          </a:p>
          <a:p>
            <a:endParaRPr lang="es-ES" sz="1400" dirty="0"/>
          </a:p>
          <a:p>
            <a:endParaRPr lang="es-ES" sz="1400" dirty="0" smtClean="0"/>
          </a:p>
          <a:p>
            <a:endParaRPr lang="es-ES" sz="1400" dirty="0" smtClean="0"/>
          </a:p>
          <a:p>
            <a:endParaRPr lang="es-ES" sz="1400" dirty="0"/>
          </a:p>
          <a:p>
            <a:r>
              <a:rPr lang="es-ES" sz="1400" dirty="0" smtClean="0"/>
              <a:t>1</a:t>
            </a:r>
            <a:r>
              <a:rPr lang="es-ES" sz="1400" dirty="0"/>
              <a:t>.- </a:t>
            </a:r>
            <a:r>
              <a:rPr lang="es-ES" sz="1400" dirty="0" smtClean="0"/>
              <a:t>Bienvenida</a:t>
            </a:r>
            <a:endParaRPr lang="es-ES" sz="1400" dirty="0"/>
          </a:p>
          <a:p>
            <a:r>
              <a:rPr lang="es-ES" sz="1400" dirty="0"/>
              <a:t>2.- Introducción al </a:t>
            </a:r>
            <a:r>
              <a:rPr lang="es-ES" sz="1400" dirty="0" smtClean="0"/>
              <a:t>SEO</a:t>
            </a:r>
            <a:endParaRPr lang="es-ES" sz="1400" dirty="0"/>
          </a:p>
          <a:p>
            <a:r>
              <a:rPr lang="es-ES" sz="1400" dirty="0"/>
              <a:t>3.- Introducción al </a:t>
            </a:r>
            <a:r>
              <a:rPr lang="es-ES" sz="1400" dirty="0" err="1"/>
              <a:t>Keyword</a:t>
            </a:r>
            <a:r>
              <a:rPr lang="es-ES" sz="1400" dirty="0"/>
              <a:t> </a:t>
            </a:r>
            <a:r>
              <a:rPr lang="es-ES" sz="1400" dirty="0" err="1" smtClean="0"/>
              <a:t>Research</a:t>
            </a:r>
            <a:endParaRPr lang="es-ES" sz="1400" dirty="0"/>
          </a:p>
          <a:p>
            <a:r>
              <a:rPr lang="es-ES" sz="1400" dirty="0"/>
              <a:t>4.- SEO </a:t>
            </a:r>
            <a:r>
              <a:rPr lang="es-ES" sz="1400" dirty="0" err="1"/>
              <a:t>On</a:t>
            </a:r>
            <a:r>
              <a:rPr lang="es-ES" sz="1400" dirty="0"/>
              <a:t> </a:t>
            </a:r>
            <a:r>
              <a:rPr lang="es-ES" sz="1400" dirty="0" smtClean="0"/>
              <a:t>Page</a:t>
            </a:r>
            <a:endParaRPr lang="es-ES" sz="1400" dirty="0"/>
          </a:p>
          <a:p>
            <a:r>
              <a:rPr lang="en-US" sz="1400" dirty="0"/>
              <a:t>5.- SEO Off </a:t>
            </a:r>
            <a:r>
              <a:rPr lang="en-US" sz="1400" dirty="0" smtClean="0"/>
              <a:t>page</a:t>
            </a:r>
            <a:endParaRPr lang="es-ES" sz="1400" dirty="0"/>
          </a:p>
          <a:p>
            <a:r>
              <a:rPr lang="es-ES" sz="1400" dirty="0"/>
              <a:t>6.- Trabajando SEM - Parte </a:t>
            </a:r>
            <a:r>
              <a:rPr lang="es-ES" sz="1400" dirty="0" smtClean="0"/>
              <a:t>I</a:t>
            </a:r>
            <a:endParaRPr lang="es-ES" sz="1400" dirty="0"/>
          </a:p>
          <a:p>
            <a:r>
              <a:rPr lang="es-ES" sz="1400" dirty="0"/>
              <a:t>7.- Trabajando SEM - Parte </a:t>
            </a:r>
            <a:r>
              <a:rPr lang="es-ES" sz="1400" dirty="0" smtClean="0"/>
              <a:t>II</a:t>
            </a:r>
            <a:endParaRPr lang="es-ES" sz="1400" dirty="0"/>
          </a:p>
          <a:p>
            <a:r>
              <a:rPr lang="es-ES" sz="1400" dirty="0"/>
              <a:t>8.- Tecnología y Herramientas </a:t>
            </a:r>
            <a:r>
              <a:rPr lang="es-ES" sz="1400" dirty="0" smtClean="0"/>
              <a:t>PPC</a:t>
            </a:r>
            <a:endParaRPr lang="es-ES" sz="1400" dirty="0"/>
          </a:p>
          <a:p>
            <a:r>
              <a:rPr lang="es-ES" sz="1400" dirty="0"/>
              <a:t>9.- Otras redes </a:t>
            </a:r>
            <a:r>
              <a:rPr lang="es-ES" sz="1400" dirty="0" smtClean="0"/>
              <a:t>PPC</a:t>
            </a:r>
            <a:endParaRPr lang="es-ES" sz="1400" dirty="0"/>
          </a:p>
          <a:p>
            <a:endParaRPr lang="es-ES" sz="1400" dirty="0" smtClean="0">
              <a:solidFill>
                <a:srgbClr val="000000"/>
              </a:solidFill>
            </a:endParaRPr>
          </a:p>
          <a:p>
            <a:endParaRPr lang="es-ES" sz="1400" dirty="0" smtClean="0">
              <a:solidFill>
                <a:srgbClr val="000000"/>
              </a:solidFill>
            </a:endParaRPr>
          </a:p>
          <a:p>
            <a:endParaRPr lang="es-ES" sz="1400" dirty="0" smtClean="0">
              <a:solidFill>
                <a:srgbClr val="000000"/>
              </a:solidFill>
            </a:endParaRPr>
          </a:p>
          <a:p>
            <a:endParaRPr lang="es-ES" sz="1400" dirty="0" smtClean="0">
              <a:solidFill>
                <a:srgbClr val="000000"/>
              </a:solidFill>
            </a:endParaRPr>
          </a:p>
          <a:p>
            <a:endParaRPr lang="es-ES" sz="1400" dirty="0" smtClean="0">
              <a:solidFill>
                <a:srgbClr val="000000"/>
              </a:solidFill>
            </a:endParaRPr>
          </a:p>
          <a:p>
            <a:endParaRPr lang="es-ES" sz="1400" dirty="0" smtClean="0">
              <a:solidFill>
                <a:srgbClr val="000000"/>
              </a:solidFill>
            </a:endParaRPr>
          </a:p>
          <a:p>
            <a:endParaRPr lang="es-ES" sz="1400" dirty="0" smtClean="0">
              <a:solidFill>
                <a:srgbClr val="000000"/>
              </a:solidFill>
            </a:endParaRPr>
          </a:p>
          <a:p>
            <a:endParaRPr lang="es-ES" sz="1400" dirty="0" smtClean="0">
              <a:solidFill>
                <a:srgbClr val="000000"/>
              </a:solidFill>
            </a:endParaRPr>
          </a:p>
          <a:p>
            <a:r>
              <a:rPr lang="es-ES" sz="1400" dirty="0" smtClean="0">
                <a:solidFill>
                  <a:srgbClr val="000000"/>
                </a:solidFill>
              </a:rPr>
              <a:t> </a:t>
            </a:r>
          </a:p>
          <a:p>
            <a:r>
              <a:rPr lang="es-ES" sz="1400" dirty="0">
                <a:solidFill>
                  <a:srgbClr val="000000"/>
                </a:solidFill>
              </a:rPr>
              <a:t> </a:t>
            </a:r>
          </a:p>
          <a:p>
            <a:endParaRPr lang="es-ES" sz="1400" dirty="0">
              <a:solidFill>
                <a:srgbClr val="000000"/>
              </a:solidFill>
            </a:endParaRPr>
          </a:p>
          <a:p>
            <a:endParaRPr lang="es-ES" sz="1400" dirty="0" smtClean="0">
              <a:solidFill>
                <a:schemeClr val="bg1"/>
              </a:solidFill>
            </a:endParaRPr>
          </a:p>
        </p:txBody>
      </p:sp>
      <p:pic>
        <p:nvPicPr>
          <p:cNvPr id="10" name="Imagen 9" descr="logo-vector-camara-de-comercio-de-espana.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53797" y="6034474"/>
            <a:ext cx="1647275" cy="836711"/>
          </a:xfrm>
          <a:prstGeom prst="rect">
            <a:avLst/>
          </a:prstGeom>
        </p:spPr>
      </p:pic>
      <p:pic>
        <p:nvPicPr>
          <p:cNvPr id="11" name="11 Imagen" descr="010 Camara de Badajoz - CMYK-150.jpg"/>
          <p:cNvPicPr>
            <a:picLocks noChangeAspect="1"/>
          </p:cNvPicPr>
          <p:nvPr/>
        </p:nvPicPr>
        <p:blipFill>
          <a:blip r:embed="rId4"/>
          <a:stretch>
            <a:fillRect/>
          </a:stretch>
        </p:blipFill>
        <p:spPr>
          <a:xfrm>
            <a:off x="6969224" y="6237312"/>
            <a:ext cx="1440160" cy="456731"/>
          </a:xfrm>
          <a:prstGeom prst="rect">
            <a:avLst/>
          </a:prstGeom>
        </p:spPr>
      </p:pic>
      <p:pic>
        <p:nvPicPr>
          <p:cNvPr id="13" name="Imagen 12" descr="FSE_horizontal_izda_color_(PANTONE).jp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88504" y="6093296"/>
            <a:ext cx="2685981" cy="675568"/>
          </a:xfrm>
          <a:prstGeom prst="rect">
            <a:avLst/>
          </a:prstGeom>
        </p:spPr>
      </p:pic>
      <p:pic>
        <p:nvPicPr>
          <p:cNvPr id="18" name="Imagen 17" descr="logo_espana_emprende.jp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761312" y="0"/>
            <a:ext cx="1424214" cy="709734"/>
          </a:xfrm>
          <a:prstGeom prst="rect">
            <a:avLst/>
          </a:prstGeom>
        </p:spPr>
      </p:pic>
      <p:sp>
        <p:nvSpPr>
          <p:cNvPr id="19" name="Rectangle 24"/>
          <p:cNvSpPr/>
          <p:nvPr/>
        </p:nvSpPr>
        <p:spPr>
          <a:xfrm>
            <a:off x="0" y="275850"/>
            <a:ext cx="7594600" cy="71438"/>
          </a:xfrm>
          <a:prstGeom prst="rect">
            <a:avLst/>
          </a:prstGeom>
          <a:solidFill>
            <a:srgbClr val="C9003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fontAlgn="auto">
              <a:spcBef>
                <a:spcPts val="0"/>
              </a:spcBef>
              <a:spcAft>
                <a:spcPts val="0"/>
              </a:spcAft>
              <a:defRPr/>
            </a:pPr>
            <a:endParaRPr lang="es-ES_tradnl"/>
          </a:p>
        </p:txBody>
      </p:sp>
      <p:sp>
        <p:nvSpPr>
          <p:cNvPr id="20" name="TextBox 25"/>
          <p:cNvSpPr txBox="1">
            <a:spLocks noChangeArrowheads="1"/>
          </p:cNvSpPr>
          <p:nvPr/>
        </p:nvSpPr>
        <p:spPr bwMode="auto">
          <a:xfrm>
            <a:off x="122238" y="151274"/>
            <a:ext cx="5673725" cy="320590"/>
          </a:xfrm>
          <a:prstGeom prst="rect">
            <a:avLst/>
          </a:prstGeom>
          <a:solidFill>
            <a:schemeClr val="bg1"/>
          </a:solidFill>
          <a:ln w="6350">
            <a:solidFill>
              <a:srgbClr val="C90039"/>
            </a:solidFill>
            <a:miter lim="800000"/>
            <a:headEnd/>
            <a:tailEnd/>
          </a:ln>
        </p:spPr>
        <p:txBody>
          <a:bodyPr lIns="91429" tIns="45715" rIns="91429" bIns="45715" anchor="ctr">
            <a:spAutoFit/>
          </a:bodyPr>
          <a:lstStyle/>
          <a:p>
            <a:pPr>
              <a:lnSpc>
                <a:spcPts val="1800"/>
              </a:lnSpc>
            </a:pPr>
            <a:r>
              <a:rPr lang="es-ES" sz="1400" b="1" dirty="0" smtClean="0">
                <a:solidFill>
                  <a:srgbClr val="C00000"/>
                </a:solidFill>
                <a:latin typeface="Bodoni MT" pitchFamily="18" charset="0"/>
                <a:cs typeface="Times New Roman" pitchFamily="18" charset="0"/>
              </a:rPr>
              <a:t>ESPAÑA EMPRENDE </a:t>
            </a:r>
            <a:r>
              <a:rPr lang="es-ES" sz="1400" b="1" dirty="0">
                <a:solidFill>
                  <a:srgbClr val="C00000"/>
                </a:solidFill>
                <a:latin typeface="Bodoni MT" pitchFamily="18" charset="0"/>
                <a:cs typeface="Times New Roman" pitchFamily="18" charset="0"/>
              </a:rPr>
              <a:t>2017</a:t>
            </a:r>
            <a:endParaRPr lang="es-ES_tradnl" sz="1400" b="1" dirty="0">
              <a:solidFill>
                <a:srgbClr val="C00000"/>
              </a:solidFill>
              <a:latin typeface="Bodoni MT" pitchFamily="18" charset="0"/>
              <a:cs typeface="Times New Roman" pitchFamily="18" charset="0"/>
            </a:endParaRPr>
          </a:p>
        </p:txBody>
      </p:sp>
      <p:sp>
        <p:nvSpPr>
          <p:cNvPr id="3" name="Rectángulo 2"/>
          <p:cNvSpPr/>
          <p:nvPr/>
        </p:nvSpPr>
        <p:spPr>
          <a:xfrm>
            <a:off x="5457057" y="3068960"/>
            <a:ext cx="4320480" cy="1815882"/>
          </a:xfrm>
          <a:prstGeom prst="rect">
            <a:avLst/>
          </a:prstGeom>
        </p:spPr>
        <p:txBody>
          <a:bodyPr wrap="square">
            <a:spAutoFit/>
          </a:bodyPr>
          <a:lstStyle/>
          <a:p>
            <a:pPr algn="just"/>
            <a:r>
              <a:rPr lang="es-ES_tradnl" sz="1600" dirty="0" smtClean="0">
                <a:solidFill>
                  <a:srgbClr val="800000"/>
                </a:solidFill>
              </a:rPr>
              <a:t>DOCENTE:</a:t>
            </a:r>
          </a:p>
          <a:p>
            <a:pPr algn="just"/>
            <a:r>
              <a:rPr lang="es-ES_tradnl" sz="1600" dirty="0" smtClean="0"/>
              <a:t>Ángel Monroy García</a:t>
            </a:r>
          </a:p>
          <a:p>
            <a:pPr algn="just"/>
            <a:r>
              <a:rPr lang="es-ES_tradnl" sz="1600" dirty="0" smtClean="0"/>
              <a:t>Director General</a:t>
            </a:r>
          </a:p>
          <a:p>
            <a:pPr algn="just"/>
            <a:r>
              <a:rPr lang="es-ES_tradnl" sz="1600" dirty="0" smtClean="0"/>
              <a:t>Canal Cúbico SL</a:t>
            </a:r>
          </a:p>
          <a:p>
            <a:pPr algn="just"/>
            <a:endParaRPr lang="es-ES_tradnl" sz="1600" dirty="0" smtClean="0"/>
          </a:p>
          <a:p>
            <a:pPr algn="just"/>
            <a:endParaRPr lang="es-ES_tradnl" sz="1600" dirty="0" smtClean="0"/>
          </a:p>
          <a:p>
            <a:pPr algn="just"/>
            <a:endParaRPr lang="es-ES" sz="1600" dirty="0"/>
          </a:p>
        </p:txBody>
      </p:sp>
      <p:pic>
        <p:nvPicPr>
          <p:cNvPr id="12" name="11 Imagen"/>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8193360" y="3282827"/>
            <a:ext cx="737325" cy="650229"/>
          </a:xfrm>
          <a:prstGeom prst="rect">
            <a:avLst/>
          </a:prstGeom>
        </p:spPr>
      </p:pic>
    </p:spTree>
    <p:extLst>
      <p:ext uri="{BB962C8B-B14F-4D97-AF65-F5344CB8AC3E}">
        <p14:creationId xmlns="" xmlns:p14="http://schemas.microsoft.com/office/powerpoint/2010/main" val="1961280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2457</TotalTime>
  <Words>172</Words>
  <Application>Microsoft Office PowerPoint</Application>
  <PresentationFormat>A4 (210 x 297 mm)</PresentationFormat>
  <Paragraphs>59</Paragraphs>
  <Slides>2</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vt:i4>
      </vt:variant>
    </vt:vector>
  </HeadingPairs>
  <TitlesOfParts>
    <vt:vector size="7" baseType="lpstr">
      <vt:lpstr>Arial</vt:lpstr>
      <vt:lpstr>Calibri</vt:lpstr>
      <vt:lpstr>Bodoni MT</vt:lpstr>
      <vt:lpstr>Times New Roman</vt:lpstr>
      <vt:lpstr>Office Theme</vt:lpstr>
      <vt:lpstr>Diapositiva 1</vt:lpstr>
      <vt:lpstr>Diapositiva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Israel Angulo</dc:creator>
  <cp:lastModifiedBy>Administracion 4</cp:lastModifiedBy>
  <cp:revision>131</cp:revision>
  <cp:lastPrinted>2016-03-01T17:24:13Z</cp:lastPrinted>
  <dcterms:created xsi:type="dcterms:W3CDTF">2013-06-12T11:22:23Z</dcterms:created>
  <dcterms:modified xsi:type="dcterms:W3CDTF">2017-12-19T09:00:58Z</dcterms:modified>
</cp:coreProperties>
</file>