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893E-9AD8-4A73-B630-E53A04CC45B0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9D603-9276-4E3B-8EBA-AD8AD80320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FC0F9-78EC-40D5-AA1C-BCF25E1E1DB5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mailto:hduque@camarabadajoz.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39062" y="1340768"/>
            <a:ext cx="4519887" cy="484748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Lugar: </a:t>
            </a:r>
            <a:r>
              <a:rPr lang="es-ES" sz="1100" dirty="0" smtClean="0">
                <a:solidFill>
                  <a:schemeClr val="bg1"/>
                </a:solidFill>
              </a:rPr>
              <a:t>CID Herrera del Duque – Delegación Cámara Badajoz</a:t>
            </a:r>
          </a:p>
          <a:p>
            <a:r>
              <a:rPr lang="es-ES" sz="1100" b="1" dirty="0" smtClean="0">
                <a:solidFill>
                  <a:schemeClr val="bg1"/>
                </a:solidFill>
              </a:rPr>
              <a:t>Organiza: </a:t>
            </a:r>
            <a:r>
              <a:rPr lang="es-ES" sz="1100" dirty="0" smtClean="0">
                <a:solidFill>
                  <a:schemeClr val="bg1"/>
                </a:solidFill>
              </a:rPr>
              <a:t>Cámara Oficial de Comercio, Industria y Servicios de Badajoz</a:t>
            </a:r>
            <a:endParaRPr lang="es-ES" sz="1100" dirty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Hora: </a:t>
            </a:r>
            <a:r>
              <a:rPr lang="es-ES" sz="1100" dirty="0" smtClean="0">
                <a:solidFill>
                  <a:schemeClr val="bg1"/>
                </a:solidFill>
              </a:rPr>
              <a:t>14:30 h a 17:00 – Cóctel de trabajo.</a:t>
            </a:r>
            <a:endParaRPr lang="es-ES" sz="1100" dirty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Objetivos:</a:t>
            </a:r>
          </a:p>
          <a:p>
            <a:r>
              <a:rPr lang="es-ES_tradnl" sz="1100" dirty="0" smtClean="0">
                <a:solidFill>
                  <a:schemeClr val="bg1"/>
                </a:solidFill>
              </a:rPr>
              <a:t>Dar a conocer el Programa </a:t>
            </a:r>
            <a:r>
              <a:rPr lang="es-ES_tradnl" sz="1100" dirty="0" smtClean="0">
                <a:solidFill>
                  <a:schemeClr val="bg1"/>
                </a:solidFill>
              </a:rPr>
              <a:t>PAEM </a:t>
            </a:r>
            <a:r>
              <a:rPr lang="es-ES_tradnl" sz="1100" dirty="0" smtClean="0">
                <a:solidFill>
                  <a:schemeClr val="bg1"/>
                </a:solidFill>
              </a:rPr>
              <a:t>y los diferentes modelos de Economía </a:t>
            </a:r>
            <a:r>
              <a:rPr lang="es-ES_tradnl" sz="1100" dirty="0">
                <a:solidFill>
                  <a:schemeClr val="bg1"/>
                </a:solidFill>
              </a:rPr>
              <a:t>Colaborativa, </a:t>
            </a:r>
            <a:r>
              <a:rPr lang="es-ES_tradnl" sz="1100" dirty="0" smtClean="0">
                <a:solidFill>
                  <a:schemeClr val="bg1"/>
                </a:solidFill>
              </a:rPr>
              <a:t>Economía de los Cuidados Personales, Economía  </a:t>
            </a:r>
            <a:r>
              <a:rPr lang="es-ES_tradnl" sz="1100" dirty="0">
                <a:solidFill>
                  <a:schemeClr val="bg1"/>
                </a:solidFill>
              </a:rPr>
              <a:t>Circular, Economía verde, Economía creativa, </a:t>
            </a:r>
            <a:r>
              <a:rPr lang="es-ES_tradnl" sz="1100" dirty="0" smtClean="0">
                <a:solidFill>
                  <a:schemeClr val="bg1"/>
                </a:solidFill>
              </a:rPr>
              <a:t>y otras tendencias hacia el  modelo de Extremadura 2030 en el ámbito rural, con enfoque hacia el emprendimiento, </a:t>
            </a:r>
            <a:r>
              <a:rPr lang="es-ES_tradnl" sz="1100" dirty="0">
                <a:solidFill>
                  <a:schemeClr val="bg1"/>
                </a:solidFill>
              </a:rPr>
              <a:t>las nuevas tecnologías </a:t>
            </a:r>
            <a:r>
              <a:rPr lang="es-ES_tradnl" sz="1100" dirty="0" smtClean="0">
                <a:solidFill>
                  <a:schemeClr val="bg1"/>
                </a:solidFill>
              </a:rPr>
              <a:t>y la capacidad para dar </a:t>
            </a:r>
            <a:r>
              <a:rPr lang="es-ES_tradnl" sz="1100" dirty="0">
                <a:solidFill>
                  <a:schemeClr val="bg1"/>
                </a:solidFill>
              </a:rPr>
              <a:t>respuesta a los desafíos y oportunidades  sociales y medioambientales del contexto presente y futuro.</a:t>
            </a:r>
            <a:endParaRPr lang="es-ES" sz="1100" dirty="0">
              <a:solidFill>
                <a:schemeClr val="bg1"/>
              </a:solidFill>
            </a:endParaRPr>
          </a:p>
          <a:p>
            <a:r>
              <a:rPr lang="es-ES_tradnl" sz="1100" dirty="0">
                <a:solidFill>
                  <a:schemeClr val="bg1"/>
                </a:solidFill>
              </a:rPr>
              <a:t> </a:t>
            </a:r>
            <a:endParaRPr lang="es-ES" sz="1100" dirty="0">
              <a:solidFill>
                <a:schemeClr val="bg1"/>
              </a:solidFill>
            </a:endParaRPr>
          </a:p>
          <a:p>
            <a:r>
              <a:rPr lang="es-ES_tradnl" sz="1100" dirty="0">
                <a:solidFill>
                  <a:schemeClr val="bg1"/>
                </a:solidFill>
              </a:rPr>
              <a:t>Estos fenómenos están suponiendo un  escenario inédito lleno de oportunidades de </a:t>
            </a:r>
            <a:r>
              <a:rPr lang="es-ES_tradnl" sz="1100" dirty="0" smtClean="0">
                <a:solidFill>
                  <a:schemeClr val="bg1"/>
                </a:solidFill>
              </a:rPr>
              <a:t>negocio, para emprendedores/as y empresas, </a:t>
            </a:r>
            <a:r>
              <a:rPr lang="es-ES_tradnl" sz="1100" dirty="0">
                <a:solidFill>
                  <a:schemeClr val="bg1"/>
                </a:solidFill>
              </a:rPr>
              <a:t>pero también lleno de retos  para los modelos de negocio tradicionales. La sociedad y la economía  están cambiando ¿Cómo pueden los emprendedores y empresarios sumarse y/o propiciar este cambio?. A través de esta sesión veremos algunas claves a tener en </a:t>
            </a:r>
            <a:r>
              <a:rPr lang="es-ES_tradnl" sz="1100" dirty="0" smtClean="0">
                <a:solidFill>
                  <a:schemeClr val="bg1"/>
                </a:solidFill>
              </a:rPr>
              <a:t>cuenta para la puesta en marcha de iniciativas empresariales orientadas hacia las nuevas tendencias, </a:t>
            </a:r>
            <a:r>
              <a:rPr lang="es-ES_tradnl" sz="1100" dirty="0">
                <a:solidFill>
                  <a:schemeClr val="bg1"/>
                </a:solidFill>
              </a:rPr>
              <a:t>y abriremos un espacio para la reflexión conjunta</a:t>
            </a:r>
            <a:r>
              <a:rPr lang="es-ES_tradnl" sz="1100" dirty="0" smtClean="0">
                <a:solidFill>
                  <a:schemeClr val="bg1"/>
                </a:solidFill>
              </a:rPr>
              <a:t>.</a:t>
            </a:r>
          </a:p>
          <a:p>
            <a:endParaRPr lang="es-ES_tradnl" sz="1100" dirty="0" smtClean="0">
              <a:solidFill>
                <a:schemeClr val="bg1"/>
              </a:solidFill>
            </a:endParaRPr>
          </a:p>
          <a:p>
            <a:endParaRPr lang="es-ES" sz="1100" dirty="0" smtClean="0">
              <a:solidFill>
                <a:schemeClr val="bg1"/>
              </a:solidFill>
            </a:endParaRPr>
          </a:p>
          <a:p>
            <a:r>
              <a:rPr lang="es-ES" sz="1100" b="1" dirty="0" smtClean="0">
                <a:solidFill>
                  <a:schemeClr val="bg1"/>
                </a:solidFill>
              </a:rPr>
              <a:t>Más Información: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Telf.: 924 23 46 00 </a:t>
            </a:r>
          </a:p>
          <a:p>
            <a:r>
              <a:rPr lang="es-ES" sz="1100" dirty="0" smtClean="0">
                <a:solidFill>
                  <a:schemeClr val="bg1"/>
                </a:solidFill>
              </a:rPr>
              <a:t>www.camarabadajoz.es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39062" y="694437"/>
            <a:ext cx="45198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2"/>
                </a:solidFill>
              </a:rPr>
              <a:t>21 de junio de 2018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Taller para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empresarias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y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</a:rPr>
              <a:t>emprendedoras </a:t>
            </a:r>
            <a:endParaRPr lang="es-E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4857760"/>
            <a:ext cx="4121073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rgbClr val="953735"/>
              </a:solidFill>
            </a:endParaRPr>
          </a:p>
          <a:p>
            <a:pPr algn="ctr"/>
            <a:r>
              <a:rPr lang="es-ES" b="1" dirty="0" smtClean="0">
                <a:solidFill>
                  <a:srgbClr val="953735"/>
                </a:solidFill>
              </a:rPr>
              <a:t>Jornada: OPORTUNIDADES PARA EMPRENDER EN LAS NUEVAS ECONOMÍAS </a:t>
            </a:r>
          </a:p>
          <a:p>
            <a:pPr algn="ctr"/>
            <a:r>
              <a:rPr lang="es-ES" b="1" dirty="0" smtClean="0">
                <a:solidFill>
                  <a:srgbClr val="953735"/>
                </a:solidFill>
              </a:rPr>
              <a:t> </a:t>
            </a:r>
            <a:endParaRPr lang="es-ES" b="1" dirty="0">
              <a:solidFill>
                <a:srgbClr val="953735"/>
              </a:solidFill>
            </a:endParaRPr>
          </a:p>
        </p:txBody>
      </p:sp>
      <p:pic>
        <p:nvPicPr>
          <p:cNvPr id="13" name="Imagen 12" descr="logo-vector-camara-de-comercio-de-espa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6189733"/>
            <a:ext cx="1214446" cy="668267"/>
          </a:xfrm>
          <a:prstGeom prst="rect">
            <a:avLst/>
          </a:prstGeom>
        </p:spPr>
      </p:pic>
      <p:pic>
        <p:nvPicPr>
          <p:cNvPr id="15" name="11 Imagen" descr="010 Camara de Badajoz - CMYK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6357958"/>
            <a:ext cx="1071570" cy="368157"/>
          </a:xfrm>
          <a:prstGeom prst="rect">
            <a:avLst/>
          </a:prstGeom>
        </p:spPr>
      </p:pic>
      <p:pic>
        <p:nvPicPr>
          <p:cNvPr id="16" name="Imagen 15" descr="FSE_horizontal_izda_color_(PANTONE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6286520"/>
            <a:ext cx="1573085" cy="428628"/>
          </a:xfrm>
          <a:prstGeom prst="rect">
            <a:avLst/>
          </a:prstGeom>
        </p:spPr>
      </p:pic>
      <p:sp>
        <p:nvSpPr>
          <p:cNvPr id="18" name="Rectangle 24"/>
          <p:cNvSpPr/>
          <p:nvPr/>
        </p:nvSpPr>
        <p:spPr>
          <a:xfrm>
            <a:off x="0" y="275850"/>
            <a:ext cx="70104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112835" y="151274"/>
            <a:ext cx="523728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PAEM 2018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pic>
        <p:nvPicPr>
          <p:cNvPr id="7" name="Imagen 6" descr="shutterstock_1731133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997340" cy="288696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0" y="620688"/>
            <a:ext cx="45198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HERRERA DEL DUQUE</a:t>
            </a:r>
          </a:p>
        </p:txBody>
      </p:sp>
      <p:pic>
        <p:nvPicPr>
          <p:cNvPr id="14" name="13 Imagen" descr="PHOTO-2018-04-27-13-59-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86776" y="6357958"/>
            <a:ext cx="715988" cy="357420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6072198" y="6500834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Colaboran:</a:t>
            </a:r>
            <a:endParaRPr lang="es-ES" sz="8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00562" y="5286388"/>
            <a:ext cx="43577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rgbClr val="C00000"/>
                </a:solidFill>
              </a:rPr>
              <a:t>Asistencia gratuita previa inscripción en:</a:t>
            </a:r>
            <a:r>
              <a:rPr lang="es-ES" sz="1050" b="1" dirty="0" smtClean="0">
                <a:solidFill>
                  <a:srgbClr val="C00000"/>
                </a:solidFill>
              </a:rPr>
              <a:t> </a:t>
            </a:r>
            <a:r>
              <a:rPr lang="es-ES" sz="1050" b="1" dirty="0" smtClean="0">
                <a:solidFill>
                  <a:srgbClr val="C00000"/>
                </a:solidFill>
                <a:hlinkClick r:id="rId7"/>
              </a:rPr>
              <a:t>hduque@camarabadajoz.es</a:t>
            </a:r>
            <a:endParaRPr lang="es-ES" sz="1050" b="1" dirty="0" smtClean="0">
              <a:solidFill>
                <a:srgbClr val="C00000"/>
              </a:solidFill>
            </a:endParaRPr>
          </a:p>
        </p:txBody>
      </p:sp>
      <p:pic>
        <p:nvPicPr>
          <p:cNvPr id="23" name="22 Imagen" descr="ayto herrer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6429396"/>
            <a:ext cx="891006" cy="285752"/>
          </a:xfrm>
          <a:prstGeom prst="rect">
            <a:avLst/>
          </a:prstGeom>
        </p:spPr>
      </p:pic>
      <p:pic>
        <p:nvPicPr>
          <p:cNvPr id="24" name="23 Imagen" descr="Diputació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6286520"/>
            <a:ext cx="530480" cy="428628"/>
          </a:xfrm>
          <a:prstGeom prst="rect">
            <a:avLst/>
          </a:prstGeom>
        </p:spPr>
      </p:pic>
      <p:pic>
        <p:nvPicPr>
          <p:cNvPr id="25" name="24 Imagen" descr="Logo  nuevo del Ministerio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28794" y="6286520"/>
            <a:ext cx="1928826" cy="428628"/>
          </a:xfrm>
          <a:prstGeom prst="rect">
            <a:avLst/>
          </a:prstGeom>
        </p:spPr>
      </p:pic>
      <p:pic>
        <p:nvPicPr>
          <p:cNvPr id="26" name="25 Imagen" descr="pae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0892" y="142852"/>
            <a:ext cx="1904998" cy="483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79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3" descr="data:image/jpeg;base64,/9j/4AAQSkZJRgABAQAAAQABAAD/2wCEAAkGBhMSDxISExMUEBQPFhEVEBIVFhgVERAVGhMVGhMUGBgXGyYeGRskHBUWIjcgLyg1LC4sFR49NTAsNTIrMDUBCQoKDgwOFA8NFSsYFSQqNSw1NTM1KzUpMDU1KSk1NikpKSkpNik1KTUpLTUpKSwpKSkpKSkuLCkpKSkpKSkpKf/AABEIAE0A8AMBIgACEQEDEQH/xAAcAAEAAQUBAQAAAAAAAAAAAAAABQECAwQGBwj/xABEEAACAQMCAgUHCAYKAwAAAAABAgMABBEFEiExBhMiQVEHQlJhcZGSFCMyM3KBstIXNVNzodMWGDR0gpOxs8HRFSRi/8QAGgEBAAIDAQAAAAAAAAAAAAAAAAECAwQGBf/EACgRAQABAgQCCwAAAAAAAAAAAAABAgMEERMxUcEFEhQVITJBUnGBkf/aAAwDAQACEQMRAD8A9xpSlApSlApSlApSlApStfULgpDI4xlEdhnlkKSM+6iJnKM5bFK8nHlVu/Qg+F/z1X9Kt36EHwv+esWrS8zvXD8Z/Hq9K8nPlWu/Qg+F/wA9epWkpaNGPNlUnHLJANXprirZtYfF28Rnp+jNSlKs2ileL9M/LNe2mo3NtHHbskDhULq5cgop4kOBzJ7qhf0/6h+ytfgk/mUH0FSvn39P+ofsrX4JP5lep+S/pdNqNk08yxo6zSRgRghcKFI+kSc8aDr6UpQKUpQKUpQKUpQKUpQKUpQKUpQKUpQKUpQK0ta/s0/7qX8DVu1pa1/Zp/3Uv4GqJUueWfh4COVVqg5VWtJwajcj7DX0Fp31MX2E/CK+fW5H2GvoLTvqYvsJ+EVms7y97obe59c2zSlK2HQvlryo/rq+/eL/ALSVy9dR5Uf11ffvF/2krl6skr6C8gP6qf8AvM34Ur59r6C8gP6qf+8zfhSolD0ulKVAUpSgUpSgUpSgUpSgUpSgUqmarmgUpmmaBSqZquaBWK6txJG6HOHVlOOeCCDj31lpRExn4S4seSm19Of4l/JT9FNr6c/xL+Su0qmap1KeDU7Dh/ZDjD5KbT05/iX8ldjBEFVVHJQAM88AYq+mamKYjZmtWLdrPTpyKVTNVzVmZwOveRiyu7qW5kkuFedgzhHQICFA4AoTyHjWh/V/0/8Aa3f+Yn8uvTM0zQeZ/wBX/T/2t3/mJ/LrseiHRGHTrcwQtIyM7SEyEM2WAB4qo4cKnM1TNBWlKUClKZoFKZqmaCtKUoFKUoFcv0n1GaS5gsLeQwNOryzzgAvFCpx2M8NzNwz3YrqK4rpXctZajb6gys1uYntrllBYwgvvSQgebk/w9lBnexfTUuLt7y4uoY4XPUztvIkBUqQ3dniOXnVH3ulailt8uW8kNyidbJakD5IVxuaFU7sDI3ZycffUVrt3Dqd9LFaT9cJLCZewT1fW78oDngCRwzUrB5R4WsChJF6E6o2e09e0+3aAExkqTxz3DnQQGr9LLh5J7qG5eFYrewuIbckNFI0uA8RUjjnjy8DUn0m1y4Q6syyyRGC3sHiQNwhd27ePXwx765fUNPhtmuIJSBcW9np4tdpzMLkZPzWOJOT3d1SXSCdjHq/XECY2WlGUcARJ5/D7R/jUCa1eCe20y5uV1CeZ+piKKzqTCxdCzAr48vfWfovfXC6hJZPcyXUb2yTb2x1tu7bQV3Af/XD7vXmE1WfTF0m9WyaMyvBA04jLEDbIgGSeyp3OeHf4VJ9Boxp921pJjZfKk9pcHG6TCDfCzd5XmB7fGpGp0I6cyzadeRSyMbmCCeWKQntunVsQwPirfwI9dSOlahcXi2los8kWLWK4vLhSOvcucRxqxHZJ4knwxXLLorHQba9g+tto7hJccest3MiyA+O3cT76ltC1EWElldygi2vbK3hkmHFYZY/obscgR/z4UHR6Dd3FrfmwuJWuo5YzLaTv9b2TiSNz5xGc5/74R+pwXFxrU1vHeT2qpbRyoEbKB9yrxQ8CONb9jepfarHPAesgsYZUMw+rkllK5RT521VySO81H3OsRW3SC4klYqvyONRhWdmbepCgKCScA8KCO1XpNcyWJiklaC5tL6C2uZYT1e9GJAk4YABB5csjurt+jGk9QJf/AHJb3ey4Mr7zEAPojBxxJJ93hXnGq2jNZz3dxGY11HULV+rcYKW6HALjuyuc+qu/6GyaeFmj0/ZsVleXq9xTewwBuPDOE5A8OHLNBzL20tzqWpRnULizW3a36lUl2p20Yt2WPIbRwHjWfX9dl0u+kkkeWa2uoXNujMziKdAPmxknAbh8XqqInfTP/L6mdQaHsPamDeTuyEJkCheJ5Jkd/Ct/pakmq3D29s+1dOjExI5tdMMwxH0SFDewk5oMt9oV5HpImkvbpJoYpZpQsjZaRgpVGJOdqBcYHeWrQ1a3uLfRTeC+upHnjtGAaQ/NFmUvtIPI5A9gqck6Sre9H7ifI39RKs4BHYkVcMD4Z5+wio3pdKP6LwnIwYrLByME9jhQbGmahcRT6nZNcSXKW1uZIp2I62Fyh7BdfO7/APBWp0as5JLBbttRuXka2uGaAzHAbY21hg7gVwDVdIC6eNQ0+XA3x3FxaTkDdcR9W25WbznT/TPqrQ6GSaatipQxfLpLS5WTbkvjY7MXxwXgo7Rxw4UEj0R8ou3SZXnYvcWYAw5JefeT1B48TknB9nsqT8n+vONHa6uZHkMbXLSM7EthGOFG7lywBUf0Y6ERXMOlXhIzBEvWL3TbSTCT9lv+PCoHSp+u0q109HCtqN3cq5GCVhSVnkbHf5ox35oOw6L9JZLvSLh3ZkniW5WQjsujbGeNh4dllx7K5/TtQvbbTbbU/lUt1GQpu7eXD9guVLRseII4d/8A1WWeF9OvLiOafrl1O0nfrGRIvnYY24bUwPoeA45HhUfZ64tzoltplt8/czqqSKoJW3TrCzNI3JeA5UHZdG795NW1FTI7xolo0KliUQOhJKqTgZwK52+1WddL1aQTzb4b2VIn6xt0aCSPCKc8FwTwrbsNWg07V71LmQQJJBadS78FdYoypwe8+r1GoF9RWbQtWlBwJL2RgDwIDPEVBHccEcKDq+iN9PHqU9k9w93GkEcweTjLC5Kgxsw55zy9XtrY1npkYtYtbUfVspWc9yyS/UAnuPY+/rKjOhrJpt1NZylVjuAbm1uGwDKgXMkbv5xQcfYD6qhf6PTXtld6ktwY/lLPcJDsQ5WBm+T/ADh7SkBTyOMmg9epUZ0a1pbuzguFx86ilscg3J1+5gak6BVGXPA8c1WlBjhtkT6Kqv2QB/pT5Ou7ftXd6WBu9/OslKDEbRN2/Yu70to3e/nVHs4zklEO7G7Kg7scs8ONZqUGuNOiAIEcYDYyNi4PhnhxrIYFOMqp2/R4Ds8McPDhwrJSgxpbqF2hVC8eyAAvHnw5U+Trt2bV28tuBtx4Y5VkpQWxxhRhQFA5ADAH3Cq7RnOOPj31WlBQqDz41RIwOQAz4DFXUoMTWyE5KqSeZwMmrkiAzgAZ4nAxk+ur6UFggXBG0YPMYGD7aGFcbdox4YGPdV9KDHJbq30lVsZAyAcZ58/GsaadEOUcYyCDhFGQeY5cq2KUFkcQUBVAUDkAMAfcKsitEXG1FXHLCgY91ZqUFkkKtzUNjlkA499EhVeSgewAVfSgw3FlG5BdEcrxUsobafEZHCqtaoQQUUgnJBAwT4keNZaUGNrdTjKqdv0eA7PDHDw4VcsYAwAAPDHD3VdSgsjiCjCgKPADA9fKr6UoP//Z"/>
          <p:cNvSpPr>
            <a:spLocks noChangeAspect="1" noChangeArrowheads="1"/>
          </p:cNvSpPr>
          <p:nvPr/>
        </p:nvSpPr>
        <p:spPr bwMode="auto">
          <a:xfrm>
            <a:off x="112835" y="-144463"/>
            <a:ext cx="281354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384458" y="908720"/>
            <a:ext cx="4519887" cy="444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sz="1200" dirty="0">
              <a:solidFill>
                <a:schemeClr val="bg1"/>
              </a:solidFill>
            </a:endParaRPr>
          </a:p>
          <a:p>
            <a:r>
              <a:rPr lang="es-ES" sz="1100" dirty="0" smtClean="0">
                <a:solidFill>
                  <a:srgbClr val="000000"/>
                </a:solidFill>
              </a:rPr>
              <a:t>CONTENIDOS:</a:t>
            </a:r>
          </a:p>
          <a:p>
            <a:endParaRPr lang="es-ES" sz="11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INICIO DE UNA IDEA EMPRESARIAL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ECONOMÍA COLABORATIVA Y SU APLICACIÓN EN EL ÁMBITO RURAL (MÁS ALLÁ DEL MODELO STARTUP)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ECONOMÍA DE LOS CUIDADOS PERSONALES EN EL ÁMBITO RURAL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ECONOMÍA CREATIVA, LA LLAMADA ECONOMÍA NARANJA. 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ECONOMÍA DEL BIEN COMÚN Y EL ENFOQUE DE LAS EMPRESAS SOCIALES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ECONOMÍA VERDE, OPORTUNIDADES DE EMPRESAS SOSTENIBLES 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ECONOMÍA CIRCULAR, MÁS ALLÁ DEL RECICLAJE.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EJEMPLOS DE PROYECTOS </a:t>
            </a:r>
          </a:p>
          <a:p>
            <a:pPr>
              <a:lnSpc>
                <a:spcPct val="130000"/>
              </a:lnSpc>
            </a:pPr>
            <a:r>
              <a:rPr lang="es-ES" sz="1100" dirty="0" smtClean="0">
                <a:solidFill>
                  <a:srgbClr val="000000"/>
                </a:solidFill>
              </a:rPr>
              <a:t>RETOS Y OPORTUNIDADES PARA LA EXTREMADURA 2030</a:t>
            </a:r>
          </a:p>
          <a:p>
            <a:pPr>
              <a:lnSpc>
                <a:spcPct val="130000"/>
              </a:lnSpc>
            </a:pPr>
            <a:endParaRPr lang="es-ES" sz="1100" dirty="0">
              <a:solidFill>
                <a:srgbClr val="000000"/>
              </a:solidFill>
            </a:endParaRPr>
          </a:p>
          <a:p>
            <a:r>
              <a:rPr lang="es-ES_tradnl" sz="1100" b="1" dirty="0"/>
              <a:t>Mesa de debate. </a:t>
            </a:r>
            <a:r>
              <a:rPr lang="es-ES_tradnl" sz="1100" b="1" dirty="0" smtClean="0"/>
              <a:t>Un </a:t>
            </a:r>
            <a:r>
              <a:rPr lang="es-ES_tradnl" sz="1100" b="1" dirty="0"/>
              <a:t>espacio para  la reflexión conjunta sobre los retos y oportunidades de la nuevas economías para Extremadura 2030.</a:t>
            </a:r>
            <a:endParaRPr lang="es-ES" sz="1100" b="1" dirty="0"/>
          </a:p>
          <a:p>
            <a:r>
              <a:rPr lang="es-ES_tradnl" sz="1100" dirty="0"/>
              <a:t> </a:t>
            </a:r>
            <a:endParaRPr lang="es-ES" sz="1100" dirty="0"/>
          </a:p>
          <a:p>
            <a:pPr>
              <a:lnSpc>
                <a:spcPct val="130000"/>
              </a:lnSpc>
            </a:pPr>
            <a:endParaRPr lang="es-ES" sz="1100" dirty="0" smtClean="0">
              <a:solidFill>
                <a:srgbClr val="000000"/>
              </a:solidFill>
            </a:endParaRPr>
          </a:p>
          <a:p>
            <a:endParaRPr lang="es-ES" sz="1100" dirty="0" smtClean="0">
              <a:solidFill>
                <a:srgbClr val="000000"/>
              </a:solidFill>
            </a:endParaRPr>
          </a:p>
          <a:p>
            <a:endParaRPr lang="es-ES" sz="1100" dirty="0">
              <a:solidFill>
                <a:srgbClr val="000000"/>
              </a:solidFill>
            </a:endParaRPr>
          </a:p>
          <a:p>
            <a:endParaRPr lang="es-ES" sz="1100" dirty="0">
              <a:solidFill>
                <a:srgbClr val="000000"/>
              </a:solidFill>
            </a:endParaRPr>
          </a:p>
          <a:p>
            <a:endParaRPr lang="es-ES" sz="110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/>
          <p:nvPr/>
        </p:nvSpPr>
        <p:spPr>
          <a:xfrm>
            <a:off x="0" y="275850"/>
            <a:ext cx="7010400" cy="7143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112835" y="151274"/>
            <a:ext cx="5237285" cy="320590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b="1" dirty="0" smtClean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PAEM 2018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pic>
        <p:nvPicPr>
          <p:cNvPr id="2" name="Imagen 1" descr="shutterstock_2228334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58" y="1412776"/>
            <a:ext cx="3589322" cy="2592288"/>
          </a:xfrm>
          <a:prstGeom prst="rect">
            <a:avLst/>
          </a:prstGeom>
        </p:spPr>
      </p:pic>
      <p:pic>
        <p:nvPicPr>
          <p:cNvPr id="26" name="Imagen 12" descr="logo-vector-camara-de-comercio-de-espan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6189733"/>
            <a:ext cx="1214446" cy="668267"/>
          </a:xfrm>
          <a:prstGeom prst="rect">
            <a:avLst/>
          </a:prstGeom>
        </p:spPr>
      </p:pic>
      <p:pic>
        <p:nvPicPr>
          <p:cNvPr id="27" name="11 Imagen" descr="010 Camara de Badajoz - CMYK-1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6357958"/>
            <a:ext cx="1071570" cy="368157"/>
          </a:xfrm>
          <a:prstGeom prst="rect">
            <a:avLst/>
          </a:prstGeom>
        </p:spPr>
      </p:pic>
      <p:pic>
        <p:nvPicPr>
          <p:cNvPr id="28" name="Imagen 15" descr="FSE_horizontal_izda_color_(PANTONE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6286520"/>
            <a:ext cx="1573085" cy="428628"/>
          </a:xfrm>
          <a:prstGeom prst="rect">
            <a:avLst/>
          </a:prstGeom>
        </p:spPr>
      </p:pic>
      <p:pic>
        <p:nvPicPr>
          <p:cNvPr id="29" name="28 Imagen" descr="PHOTO-2018-04-27-13-59-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6776" y="6357958"/>
            <a:ext cx="715988" cy="357420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6072198" y="6500834"/>
            <a:ext cx="642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Colaboran:</a:t>
            </a:r>
            <a:endParaRPr lang="es-ES" sz="800" dirty="0"/>
          </a:p>
        </p:txBody>
      </p:sp>
      <p:pic>
        <p:nvPicPr>
          <p:cNvPr id="31" name="30 Imagen" descr="ayto herrer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6429396"/>
            <a:ext cx="891006" cy="285752"/>
          </a:xfrm>
          <a:prstGeom prst="rect">
            <a:avLst/>
          </a:prstGeom>
        </p:spPr>
      </p:pic>
      <p:pic>
        <p:nvPicPr>
          <p:cNvPr id="32" name="31 Imagen" descr="Diputació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6286520"/>
            <a:ext cx="530480" cy="428628"/>
          </a:xfrm>
          <a:prstGeom prst="rect">
            <a:avLst/>
          </a:prstGeom>
        </p:spPr>
      </p:pic>
      <p:pic>
        <p:nvPicPr>
          <p:cNvPr id="33" name="32 Imagen" descr="Logo  nuevo del Ministerio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28794" y="6286520"/>
            <a:ext cx="1928826" cy="428628"/>
          </a:xfrm>
          <a:prstGeom prst="rect">
            <a:avLst/>
          </a:prstGeom>
        </p:spPr>
      </p:pic>
      <p:pic>
        <p:nvPicPr>
          <p:cNvPr id="34" name="33 Imagen" descr="pae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3768" y="142852"/>
            <a:ext cx="1904998" cy="483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8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196</Words>
  <PresentationFormat>Presentación en pantalla (4:3)</PresentationFormat>
  <Paragraphs>45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AEDE 1</dc:creator>
  <cp:lastModifiedBy>PAEM</cp:lastModifiedBy>
  <cp:revision>28</cp:revision>
  <dcterms:modified xsi:type="dcterms:W3CDTF">2018-06-14T07:44:33Z</dcterms:modified>
</cp:coreProperties>
</file>